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7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5" r:id="rId16"/>
    <p:sldId id="289" r:id="rId17"/>
    <p:sldId id="290" r:id="rId18"/>
    <p:sldId id="292" r:id="rId19"/>
    <p:sldId id="293" r:id="rId20"/>
    <p:sldId id="296" r:id="rId21"/>
    <p:sldId id="29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00A"/>
    <a:srgbClr val="D37A31"/>
    <a:srgbClr val="F7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29" autoAdjust="0"/>
  </p:normalViewPr>
  <p:slideViewPr>
    <p:cSldViewPr snapToGrid="0">
      <p:cViewPr varScale="1">
        <p:scale>
          <a:sx n="77" d="100"/>
          <a:sy n="77" d="100"/>
        </p:scale>
        <p:origin x="7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FB73-D60C-4045-872E-7001209190C1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88A51-B897-4745-9A08-F145307DD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84250-DD3C-4219-BF8B-3E9821BC50A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1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8A51-B897-4745-9A08-F145307DDCC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5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37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1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83827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17302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03518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51419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3890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955"/>
      </p:ext>
    </p:extLst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22353"/>
      </p:ext>
    </p:extLst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24446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61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4927"/>
      </p:ext>
    </p:extLst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93613"/>
      </p:ext>
    </p:extLst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57693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6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1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3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2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2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9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9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5FF1C-840F-4DFF-A7B8-78BD51557C7A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CB58-1D8F-44FA-9597-DF719088D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6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2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onsultant.ru/document/cons_doc_LAW_470723/d9d6bd0e5a881643b80eda0d6e86826b50a0f441/#dst100339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70336/46a162e9a1bb082c0b7a1643927c9a344c20a2ec/#dst877" TargetMode="External"/><Relationship Id="rId2" Type="http://schemas.openxmlformats.org/officeDocument/2006/relationships/hyperlink" Target="https://www.consultant.ru/document/cons_doc_LAW_470336/46a162e9a1bb082c0b7a1643927c9a344c20a2ec/#dst875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1951" y="4849906"/>
            <a:ext cx="9484659" cy="114748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1200" dirty="0" smtClean="0"/>
              <a:t>ВОРОНЕЖСКАЯ ГОСУДАРСТВЕННАЯ АКАДЕМИЯ СПОРТА</a:t>
            </a:r>
          </a:p>
          <a:p>
            <a:r>
              <a:rPr lang="ru-RU" sz="11200" dirty="0" smtClean="0"/>
              <a:t>ДЕНЬ ОТКРЫТЫХ ДВЕРЕЙ</a:t>
            </a:r>
            <a:endParaRPr lang="ru-RU" sz="112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3196" t="25086" r="31336" b="21037"/>
          <a:stretch/>
        </p:blipFill>
        <p:spPr bwMode="auto">
          <a:xfrm>
            <a:off x="1281951" y="-1"/>
            <a:ext cx="9484659" cy="5091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54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1504" y="0"/>
            <a:ext cx="88569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Согласно части 2 статьи 70 Федерального закона «Об образовании» результаты единого государственного экзамена при приеме в 2025 году действительны за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4800" b="1" u="sng" dirty="0">
                <a:solidFill>
                  <a:srgbClr val="EC700A"/>
                </a:solidFill>
                <a:latin typeface="Times New Roman" pitchFamily="18" charset="0"/>
                <a:cs typeface="Times New Roman" pitchFamily="18" charset="0"/>
              </a:rPr>
              <a:t>2021, 2022, 2023, 2024 и 2025 г.</a:t>
            </a:r>
            <a:r>
              <a:rPr lang="ru-RU" sz="4800" u="sng" dirty="0">
                <a:solidFill>
                  <a:srgbClr val="EC7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9" y="332656"/>
            <a:ext cx="1408283" cy="12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11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5696" y="276037"/>
            <a:ext cx="916387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изменениями в Порядке приема и проектом расписания ЕГЭ </a:t>
            </a:r>
            <a:r>
              <a:rPr lang="ru-RU" sz="3200" b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2025, </a:t>
            </a:r>
          </a:p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ru-RU" sz="3200" b="1" u="sng" dirty="0">
                <a:solidFill>
                  <a:srgbClr val="EC70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выпускникам прошлых лет</a:t>
            </a:r>
            <a:r>
              <a:rPr lang="ru-RU" sz="3200" b="1" dirty="0">
                <a:solidFill>
                  <a:srgbClr val="EC70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заявиться на сдачу ЕГЭ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3200" b="1" u="sng" dirty="0">
                <a:solidFill>
                  <a:srgbClr val="EC70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1 февраля 2025 года</a:t>
            </a:r>
            <a:endParaRPr lang="ru-RU" sz="3200" b="1" dirty="0">
              <a:solidFill>
                <a:srgbClr val="EC700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центрах сдачи единого государственного экзамена по месту жительства </a:t>
            </a:r>
          </a:p>
          <a:p>
            <a:pPr algn="ctr">
              <a:spcBef>
                <a:spcPts val="600"/>
              </a:spcBef>
            </a:pPr>
            <a:r>
              <a:rPr lang="ru-RU" sz="32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(при себе иметь: паспорт, СНИЛС и документ об образовании)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9" y="332656"/>
            <a:ext cx="1408283" cy="12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12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47528" y="260648"/>
            <a:ext cx="9602350" cy="61926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«ВГАС»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однопрофильный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при приеме по следующим условиям поступления на обучение: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500" dirty="0">
                <a:solidFill>
                  <a:srgbClr val="FF0000"/>
                </a:solidFill>
              </a:rPr>
              <a:t>	</a:t>
            </a:r>
            <a:r>
              <a:rPr lang="ru-RU" sz="8000" b="1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раздельно </a:t>
            </a:r>
            <a:r>
              <a:rPr lang="ru-RU" sz="8000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очной и заочной формам обучения;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раздельно: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а) в рамках контрольных цифр;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б) по договорам об оказании платных образовательных услуг;</a:t>
            </a:r>
          </a:p>
          <a:p>
            <a:pPr marL="0" indent="0" algn="ctr">
              <a:buNone/>
            </a:pPr>
            <a:endParaRPr lang="ru-RU" sz="8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u="sng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 рамках контрольных цифр раздельно: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а) на места в пределах целевой квоты – размер будет зависеть от выделенных мест, установленный Правительством РФ;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б) на места в пределах особой квоты – устанавливается в размере </a:t>
            </a:r>
            <a:b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10%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объема бюджетных мест по каждому направлению подготовки;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в) на места в пределах отдельной квоты </a:t>
            </a:r>
            <a:r>
              <a:rPr lang="ru-RU" sz="8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устанавливается 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</a:t>
            </a:r>
            <a:b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10%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объема бюджетных мест по каждому направлению подготовки;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г) на основные места в рамках контрольных цифр – оставшиеся после распределения на выше указанные квоты.</a:t>
            </a:r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9" y="332656"/>
            <a:ext cx="1408283" cy="12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09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8CEE4-8FA4-4D5F-8D85-BF77F42E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226868"/>
            <a:ext cx="8100392" cy="537837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поступления лиц, поступающих по квотам: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64812-B15A-4305-BC1D-1D1BF0AD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014" y="1133061"/>
            <a:ext cx="9761579" cy="5506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особую квоту входят следующие категории абитуриентов: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и II групп, инвалиды с детства, инвалиды вследствие военной травмы или заболевания, полученных в период прохождения военной службы, дети-сироты и дети, оставшиеся без попечения родителей, а также лица из числа детей-сирот и детей, оставшихся без попечения родителей, а также ветераны боевых действий.</a:t>
            </a:r>
          </a:p>
          <a:p>
            <a:pPr marL="0" indent="0" algn="ctr">
              <a:buNone/>
            </a:pPr>
            <a:r>
              <a:rPr lang="ru-RU" sz="2000" b="1" u="sng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целевой квоте могут поступать абитуриенты, если: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Поступающий подал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приеме для участия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на места в пределах целевой квоты и одновременно заявку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заключение целевого договора заказчику целевого обучения, содержащей согласие на заключение договора о целевом обучении.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информация о целевом приеме размещается </a:t>
            </a:r>
            <a:r>
              <a:rPr lang="ru-RU" sz="2000" b="1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«Работа в России».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на целевое обучение поступающий участвует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на места в пределах целевой квоты только в одной организации высшего образования и указывает в заявлении о приеме только одного заказчика целевого обучения.</a:t>
            </a:r>
          </a:p>
          <a:p>
            <a:pPr marL="0" indent="0" algn="just">
              <a:buNone/>
            </a:pPr>
            <a:endParaRPr lang="ru-RU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2" y="312778"/>
            <a:ext cx="1408283" cy="12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200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89767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8CEE4-8FA4-4D5F-8D85-BF77F42E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226868"/>
            <a:ext cx="8100392" cy="537837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поступления лиц, поступающих по квотам: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64812-B15A-4305-BC1D-1D1BF0AD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874940"/>
            <a:ext cx="10942982" cy="58664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u="sng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места в пределах отдельной квоты принимаются:</a:t>
            </a:r>
          </a:p>
          <a:p>
            <a:pPr marL="0" indent="0" algn="ctr">
              <a:buNone/>
            </a:pPr>
            <a:endParaRPr lang="ru-RU" sz="33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6400" b="1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Российской Федерации, лица, награжденные тремя орденами Мужества; 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ru-RU" sz="6400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6400" b="1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проходящие (проходившие) военную службу в Вооруженных Силах Российской Федерации,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проходящие (проходившие) военную службу (службу) в войсках национальной гвардии Российской Федерации, в воинских формированиях и органах, указанных в 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пункте 6 статьи 1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31 мая 1996 года № 61-ФЗ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обороне»,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их участия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 и (или) выполнения ими задач по отражению вооруженного вторжения на территорию Российской Федерации, в ходе вооруженной провокации на Государственной границе Российской Федерации и приграничных территориях субъектов Российской Федерации, прилегающих к районам проведения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области, находящиеся (находившиеся) на указанных территориях служащие (работники) правоохранительных органов Российской Федерации, граждане, выполняющие (выполнявшие) служебные и иные аналогичные функции на указанных территориях;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призванные на военную службу по мобилизации в Вооруженные Силы Российской Федерации, граждане, заключившие контракт о добровольном содействии в выполнении задач, возложенных на Вооруженные Силы Российской Федерации или войска национальной гвардии Российской Федерации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условии их участия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 и (или) выполнения ими задач по отражению вооруженного вторжения на территорию Российской Федерации, </a:t>
            </a:r>
            <a:endParaRPr lang="ru-RU" sz="6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4" y="332656"/>
            <a:ext cx="1408283" cy="12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669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8CEE4-8FA4-4D5F-8D85-BF77F42E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226868"/>
            <a:ext cx="8100392" cy="537837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поступления лиц, поступающих по квотам: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64812-B15A-4305-BC1D-1D1BF0AD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417" y="874940"/>
            <a:ext cx="10346635" cy="586642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u="sng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места в пределах отдельной квоты принимаются:</a:t>
            </a:r>
          </a:p>
          <a:p>
            <a:pPr marL="0" indent="0" algn="ctr">
              <a:buNone/>
            </a:pPr>
            <a:endParaRPr lang="ru-RU" sz="3300" b="1" u="sng" dirty="0">
              <a:solidFill>
                <a:srgbClr val="EC70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вооруженной провокации на Государственной границе Российской Федерации и приграничных территориях субъектов Российской Федерации, прилегающих к районам проведения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области, граждане, заключившие контракт (имевшие иные правоотношения) с организацией, содействующей выполнению задач, возложенных на Вооруженные Силы Российской Федерации, при условии их участия в специальной военной операции на указанных территориях;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принимавшие в соответствии с решениями органов государственной власти Донецкой Народной Республики, Луганской Народной Республики участие в боевых действиях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Вооруженных Сил Донецкой Народной Республики, Народной милиции Луганской Народной Республики, воинских формирований и органов Донецкой Народной Республики и Луганской Народной Республики начиная с 11 мая 2014 года;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лиц, указанных в </a:t>
            </a:r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пунктах 2</a:t>
            </a:r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перечисленных выше;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военнослужащих,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сотрудников уголовно-исполнительной системы Российской Федерации, направленных в другие государства органами государственной власти Российской Федерации и принимавших участие в боевых действиях при исполнении служебных обязанностей в этих государствах.</a:t>
            </a: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4" y="332656"/>
            <a:ext cx="1408283" cy="12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022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8CEE4-8FA4-4D5F-8D85-BF77F42E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7" y="0"/>
            <a:ext cx="9998765" cy="834887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поступления </a:t>
            </a:r>
            <a:r>
              <a:rPr lang="ru-RU" sz="2400" b="1" u="sng" dirty="0" smtClean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z="2400" b="1" u="sng" dirty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</a:t>
            </a:r>
            <a:r>
              <a:rPr lang="ru-RU" sz="2400" b="1" u="sng" dirty="0" err="1" smtClean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b="1" u="sng" dirty="0" smtClean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EC7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основные места в рамках контрольных цифр :</a:t>
            </a:r>
            <a:endParaRPr lang="ru-RU" sz="2400" b="1" u="sng" dirty="0">
              <a:solidFill>
                <a:srgbClr val="EC70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" y="1"/>
            <a:ext cx="715616" cy="66592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37891"/>
              </p:ext>
            </p:extLst>
          </p:nvPr>
        </p:nvGraphicFramePr>
        <p:xfrm>
          <a:off x="1" y="834893"/>
          <a:ext cx="12192000" cy="6121096"/>
        </p:xfrm>
        <a:graphic>
          <a:graphicData uri="http://schemas.openxmlformats.org/drawingml/2006/table">
            <a:tbl>
              <a:tblPr firstRow="1" firstCol="1" bandRow="1"/>
              <a:tblGrid>
                <a:gridCol w="5944856">
                  <a:extLst>
                    <a:ext uri="{9D8B030D-6E8A-4147-A177-3AD203B41FA5}">
                      <a16:colId xmlns:a16="http://schemas.microsoft.com/office/drawing/2014/main" val="4255153679"/>
                    </a:ext>
                  </a:extLst>
                </a:gridCol>
                <a:gridCol w="6247144">
                  <a:extLst>
                    <a:ext uri="{9D8B030D-6E8A-4147-A177-3AD203B41FA5}">
                      <a16:colId xmlns:a16="http://schemas.microsoft.com/office/drawing/2014/main" val="3139772020"/>
                    </a:ext>
                  </a:extLst>
                </a:gridCol>
              </a:tblGrid>
              <a:tr h="383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базе ЕГЭ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базе СПО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9119"/>
                  </a:ext>
                </a:extLst>
              </a:tr>
              <a:tr h="447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Минимальное количество баллов </a:t>
                      </a:r>
                      <a:r>
                        <a:rPr lang="ru-RU" sz="2800" b="1" i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2024 году</a:t>
                      </a:r>
                      <a:endParaRPr lang="ru-RU" sz="2800" b="1" i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84029"/>
                  </a:ext>
                </a:extLst>
              </a:tr>
              <a:tr h="11256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направлений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подготовки:</a:t>
                      </a:r>
                      <a:endParaRPr lang="ru-RU" sz="24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38.03.02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«Менеджмент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44.03.02«Психолого-педагогическое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(15 бюджетных мест-заочная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 на 2025-26 уч. год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53300"/>
                  </a:ext>
                </a:extLst>
              </a:tr>
              <a:tr h="3835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 русский язык (40 баллов)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 русский язык (в ВУЗе)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336877"/>
                  </a:ext>
                </a:extLst>
              </a:tr>
              <a:tr h="3835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 обществознание (45 баллов)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 обществознание (в ВУЗе)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701676"/>
                  </a:ext>
                </a:extLst>
              </a:tr>
              <a:tr h="3835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 математика (39 баллов)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 математика (в ВУЗе)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89660"/>
                  </a:ext>
                </a:extLst>
              </a:tr>
              <a:tr h="7246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направлений подготовки 49.00.00 «Физическая культура 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150 бюджетных мест</a:t>
                      </a: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очная форма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более 80 бюджетных мест-</a:t>
                      </a: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заочная форма (на 2025-26 уч. год)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660177"/>
                  </a:ext>
                </a:extLst>
              </a:tr>
              <a:tr h="319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 русский язык (40 баллов)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 русский язык (в ВУЗе)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50677"/>
                  </a:ext>
                </a:extLst>
              </a:tr>
              <a:tr h="319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 биология (39 баллов)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 биология (в ВУЗе)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401460"/>
                  </a:ext>
                </a:extLst>
              </a:tr>
              <a:tr h="639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Теоретический экзамен по физической культуре (тестирование) (50 баллов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(в ВУЗе)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Теоретический экзамен по физической культуре (тестирование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(в ВУЗе)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9652"/>
                  </a:ext>
                </a:extLst>
              </a:tr>
              <a:tr h="912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Практический экзамен по физической культуре (оценка двигательной деятельности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баллов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Практический экзамен по физической культуре (оценка двигательной деятельности) (в ВУЗе)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736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5759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364" y="0"/>
            <a:ext cx="11176636" cy="1172819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договорам об оказании платных образовательных услуг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03924"/>
              </p:ext>
            </p:extLst>
          </p:nvPr>
        </p:nvGraphicFramePr>
        <p:xfrm>
          <a:off x="1015364" y="1172819"/>
          <a:ext cx="11176635" cy="5642314"/>
        </p:xfrm>
        <a:graphic>
          <a:graphicData uri="http://schemas.openxmlformats.org/drawingml/2006/table">
            <a:tbl>
              <a:tblPr firstRow="1" firstCol="1" bandRow="1"/>
              <a:tblGrid>
                <a:gridCol w="3785236">
                  <a:extLst>
                    <a:ext uri="{9D8B030D-6E8A-4147-A177-3AD203B41FA5}">
                      <a16:colId xmlns:a16="http://schemas.microsoft.com/office/drawing/2014/main" val="1211670765"/>
                    </a:ext>
                  </a:extLst>
                </a:gridCol>
                <a:gridCol w="708607">
                  <a:extLst>
                    <a:ext uri="{9D8B030D-6E8A-4147-A177-3AD203B41FA5}">
                      <a16:colId xmlns:a16="http://schemas.microsoft.com/office/drawing/2014/main" val="4098996074"/>
                    </a:ext>
                  </a:extLst>
                </a:gridCol>
                <a:gridCol w="3341396">
                  <a:extLst>
                    <a:ext uri="{9D8B030D-6E8A-4147-A177-3AD203B41FA5}">
                      <a16:colId xmlns:a16="http://schemas.microsoft.com/office/drawing/2014/main" val="388550310"/>
                    </a:ext>
                  </a:extLst>
                </a:gridCol>
                <a:gridCol w="3341396">
                  <a:extLst>
                    <a:ext uri="{9D8B030D-6E8A-4147-A177-3AD203B41FA5}">
                      <a16:colId xmlns:a16="http://schemas.microsoft.com/office/drawing/2014/main" val="4219180804"/>
                    </a:ext>
                  </a:extLst>
                </a:gridCol>
              </a:tblGrid>
              <a:tr h="1029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Уровни образования, направления подготовки, специальности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2024-2025 </a:t>
                      </a:r>
                      <a:r>
                        <a:rPr lang="ru-RU" sz="2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уч.года</a:t>
                      </a:r>
                      <a:endParaRPr lang="ru-RU" sz="2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(инфляция 4,5%)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73884"/>
                  </a:ext>
                </a:extLst>
              </a:tr>
              <a:tr h="680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 (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специальности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очное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85 000,00 руб.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09337"/>
                  </a:ext>
                </a:extLst>
              </a:tr>
              <a:tr h="3898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«Менеджмент»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очное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99 000,00 руб.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734827"/>
                  </a:ext>
                </a:extLst>
              </a:tr>
              <a:tr h="389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заочное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55 000,00 руб.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81954"/>
                  </a:ext>
                </a:extLst>
              </a:tr>
              <a:tr h="3898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«Психолого-педагогическое образование»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очное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около 105 000,00 руб.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66515"/>
                  </a:ext>
                </a:extLst>
              </a:tr>
              <a:tr h="41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заочное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20417"/>
                  </a:ext>
                </a:extLst>
              </a:tr>
              <a:tr h="3898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Балавриат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все остальные направления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очное 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144 000,00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430614"/>
                  </a:ext>
                </a:extLst>
              </a:tr>
              <a:tr h="389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заочно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55 000,00 руб.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98298"/>
                  </a:ext>
                </a:extLst>
              </a:tr>
              <a:tr h="3898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150 000,00 руб.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02943"/>
                  </a:ext>
                </a:extLst>
              </a:tr>
              <a:tr h="389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заочная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60 000,00 руб.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87231"/>
                  </a:ext>
                </a:extLst>
              </a:tr>
              <a:tr h="745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Аспирантура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160 000,00 руб.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42914"/>
                  </a:ext>
                </a:extLst>
              </a:tr>
            </a:tbl>
          </a:graphicData>
        </a:graphic>
      </p:graphicFrame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" y="1"/>
            <a:ext cx="715616" cy="6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93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 могу стать?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04046" y="1739153"/>
            <a:ext cx="2483223" cy="155985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в школе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24717" y="1685363"/>
            <a:ext cx="2483223" cy="155985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по виду спорта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22222" y="3081617"/>
            <a:ext cx="2483223" cy="166295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по фитнесу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80729" y="3092824"/>
            <a:ext cx="2590799" cy="1662953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96119" y="4849905"/>
            <a:ext cx="2689410" cy="155985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Адаптивный спорт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045388" y="1685364"/>
            <a:ext cx="3146612" cy="16136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в колледже, вузе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7882" y="4634754"/>
            <a:ext cx="2994209" cy="182655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реабилитации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749557" y="4634754"/>
            <a:ext cx="2900077" cy="177500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Туристическая отрасль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03341" y="1255059"/>
            <a:ext cx="484632" cy="484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024012" y="1201270"/>
            <a:ext cx="484632" cy="484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0044683" y="1183346"/>
            <a:ext cx="484632" cy="484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850072" y="1255059"/>
            <a:ext cx="484632" cy="1837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188449" y="1255058"/>
            <a:ext cx="484632" cy="1837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934095" y="3505200"/>
            <a:ext cx="484632" cy="1344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783975" y="3567953"/>
            <a:ext cx="484632" cy="1066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9999593" y="3505200"/>
            <a:ext cx="484632" cy="1129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009" y="215155"/>
            <a:ext cx="10545417" cy="848534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ОБРАЗОВАНИЯ ФГБОУ ВО «ВГАС»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1538" y="1600199"/>
            <a:ext cx="9541565" cy="8382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профессиональное образование - КОЛЛЕДЖ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66122" y="2814918"/>
            <a:ext cx="8629599" cy="86061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- БАКАЛАВРИАТ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5696" y="4137212"/>
            <a:ext cx="7812155" cy="86061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- МАГИСТРАТУРА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3504" y="5459507"/>
            <a:ext cx="7046843" cy="113013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– подготовка кадров высшей квалификации (АСПИРАНТУРА)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907741" y="950259"/>
            <a:ext cx="340659" cy="753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907740" y="2353235"/>
            <a:ext cx="340659" cy="596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07740" y="3675529"/>
            <a:ext cx="340659" cy="596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907740" y="4961966"/>
            <a:ext cx="340659" cy="596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9" y="4683967"/>
            <a:ext cx="1408283" cy="12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7096" y="116633"/>
            <a:ext cx="8816008" cy="13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marR="175895" indent="193040" algn="ctr">
              <a:lnSpc>
                <a:spcPct val="105100"/>
              </a:lnSpc>
              <a:spcBef>
                <a:spcPts val="100"/>
              </a:spcBef>
            </a:pPr>
            <a:r>
              <a:rPr lang="ru-RU" b="1" u="sng" dirty="0">
                <a:solidFill>
                  <a:srgbClr val="EC700A"/>
                </a:solidFill>
                <a:latin typeface="Times New Roman"/>
                <a:cs typeface="Times New Roman"/>
              </a:rPr>
              <a:t>БЛАГОДАРЮ ЗА ВНИМАНИЕ!</a:t>
            </a:r>
          </a:p>
          <a:p>
            <a:pPr marL="182880" marR="175895" indent="193040" algn="ctr">
              <a:lnSpc>
                <a:spcPct val="105100"/>
              </a:lnSpc>
              <a:spcBef>
                <a:spcPts val="100"/>
              </a:spcBef>
            </a:pPr>
            <a:endParaRPr lang="ru-RU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82880" marR="175895" indent="193040" algn="ctr">
              <a:lnSpc>
                <a:spcPct val="105100"/>
              </a:lnSpc>
              <a:spcBef>
                <a:spcPts val="100"/>
              </a:spcBef>
            </a:pP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ЖДЕМ </a:t>
            </a:r>
            <a:r>
              <a:rPr lang="ru-RU" sz="19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ВАС </a:t>
            </a:r>
          </a:p>
          <a:p>
            <a:pPr marL="182880" marR="175895" indent="193040" algn="ctr">
              <a:lnSpc>
                <a:spcPct val="105100"/>
              </a:lnSpc>
              <a:spcBef>
                <a:spcPts val="100"/>
              </a:spcBef>
            </a:pP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ru-RU" sz="1900" b="1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ВОРОНЕЖСКОЙ  ГОСУДАРСТВЕННОЙ АКАДЕМИИ </a:t>
            </a:r>
            <a:r>
              <a:rPr lang="ru-RU" sz="19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СПОРТА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687" y="1772816"/>
            <a:ext cx="11598965" cy="109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835" marR="5080" indent="-699770">
              <a:lnSpc>
                <a:spcPct val="105500"/>
              </a:lnSpc>
              <a:spcBef>
                <a:spcPts val="95"/>
              </a:spcBef>
            </a:pPr>
            <a:r>
              <a:rPr lang="ru-RU" sz="1400" u="sng" spc="-25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sng" spc="-5" dirty="0">
                <a:solidFill>
                  <a:srgbClr val="EC700A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Наш адрес</a:t>
            </a:r>
            <a:r>
              <a:rPr lang="ru-RU" sz="2400" b="1" u="sng" spc="-5" dirty="0" smtClean="0">
                <a:solidFill>
                  <a:srgbClr val="EC700A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lang="ru-RU" sz="2400" b="1" spc="-5" dirty="0" smtClean="0">
                <a:solidFill>
                  <a:srgbClr val="EC700A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solidFill>
                  <a:srgbClr val="EC700A"/>
                </a:solidFill>
                <a:latin typeface="Times New Roman"/>
                <a:cs typeface="Times New Roman"/>
              </a:rPr>
              <a:t>г</a:t>
            </a:r>
            <a:r>
              <a:rPr lang="ru-RU" sz="2400" b="1" spc="-5" dirty="0" smtClean="0">
                <a:solidFill>
                  <a:srgbClr val="EC700A"/>
                </a:solidFill>
                <a:latin typeface="Times New Roman"/>
                <a:cs typeface="Times New Roman"/>
              </a:rPr>
              <a:t>. Воронеж, ул. Карла Маркса, д. 59  </a:t>
            </a:r>
            <a:r>
              <a:rPr lang="ru-RU" sz="2400" b="1" spc="-5" dirty="0">
                <a:solidFill>
                  <a:srgbClr val="EC700A"/>
                </a:solidFill>
                <a:latin typeface="Times New Roman"/>
                <a:cs typeface="Times New Roman"/>
              </a:rPr>
              <a:t>приемная комиссия (</a:t>
            </a:r>
            <a:r>
              <a:rPr lang="ru-RU" sz="2400" b="1" spc="-5" dirty="0" err="1">
                <a:solidFill>
                  <a:srgbClr val="EC700A"/>
                </a:solidFill>
                <a:latin typeface="Times New Roman"/>
                <a:cs typeface="Times New Roman"/>
              </a:rPr>
              <a:t>каб</a:t>
            </a:r>
            <a:r>
              <a:rPr lang="ru-RU" sz="2400" b="1" spc="-5" dirty="0">
                <a:solidFill>
                  <a:srgbClr val="EC700A"/>
                </a:solidFill>
                <a:latin typeface="Times New Roman"/>
                <a:cs typeface="Times New Roman"/>
              </a:rPr>
              <a:t>. </a:t>
            </a:r>
            <a:r>
              <a:rPr lang="ru-RU" sz="2400" b="1" dirty="0">
                <a:solidFill>
                  <a:srgbClr val="EC700A"/>
                </a:solidFill>
                <a:latin typeface="Times New Roman"/>
                <a:cs typeface="Times New Roman"/>
              </a:rPr>
              <a:t>№</a:t>
            </a:r>
            <a:r>
              <a:rPr lang="ru-RU" sz="2400" b="1" spc="-5" dirty="0">
                <a:solidFill>
                  <a:srgbClr val="EC700A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solidFill>
                  <a:srgbClr val="EC700A"/>
                </a:solidFill>
                <a:latin typeface="Times New Roman"/>
                <a:cs typeface="Times New Roman"/>
              </a:rPr>
              <a:t>115)</a:t>
            </a:r>
            <a:endParaRPr lang="ru-RU" sz="2400" b="1" spc="-5" dirty="0">
              <a:solidFill>
                <a:srgbClr val="EC700A"/>
              </a:solidFill>
              <a:latin typeface="Times New Roman"/>
              <a:cs typeface="Times New Roman"/>
            </a:endParaRPr>
          </a:p>
          <a:p>
            <a:pPr marL="711835" marR="5080" indent="-699770">
              <a:lnSpc>
                <a:spcPct val="105500"/>
              </a:lnSpc>
              <a:spcBef>
                <a:spcPts val="95"/>
              </a:spcBef>
            </a:pPr>
            <a:endParaRPr lang="ru-RU" b="1" spc="-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711835" marR="5080" indent="-699770">
              <a:lnSpc>
                <a:spcPct val="105500"/>
              </a:lnSpc>
              <a:spcBef>
                <a:spcPts val="95"/>
              </a:spcBef>
            </a:pPr>
            <a:endParaRPr lang="ru-RU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2164" y="2415209"/>
            <a:ext cx="7414593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175"/>
              </a:lnSpc>
              <a:spcBef>
                <a:spcPts val="95"/>
              </a:spcBef>
            </a:pPr>
            <a:r>
              <a:rPr lang="ru-RU" sz="1600" b="1" spc="-5" dirty="0">
                <a:latin typeface="Times New Roman"/>
                <a:cs typeface="Times New Roman"/>
              </a:rPr>
              <a:t>КОНТАКТЫ: </a:t>
            </a:r>
            <a:endParaRPr lang="en-US" sz="1600" b="1" spc="-5" dirty="0">
              <a:latin typeface="Times New Roman"/>
              <a:cs typeface="Times New Roman"/>
            </a:endParaRPr>
          </a:p>
          <a:p>
            <a:pPr marL="12700" algn="ctr">
              <a:lnSpc>
                <a:spcPts val="1175"/>
              </a:lnSpc>
              <a:spcBef>
                <a:spcPts val="95"/>
              </a:spcBef>
            </a:pPr>
            <a:endParaRPr lang="ru-RU" b="1" spc="-5" dirty="0">
              <a:latin typeface="Times New Roman"/>
              <a:cs typeface="Times New Roman"/>
            </a:endParaRPr>
          </a:p>
          <a:p>
            <a:pPr marL="12700" algn="ctr">
              <a:spcBef>
                <a:spcPts val="95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8(4732) 80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-02-71  доб. 105</a:t>
            </a:r>
            <a:endParaRPr lang="ru-RU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3930" y="3568147"/>
            <a:ext cx="8607286" cy="292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5"/>
              </a:spcBef>
            </a:pPr>
            <a:r>
              <a:rPr lang="ru-RU" b="1" dirty="0"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  <a:p>
            <a:pPr marL="12700" algn="ctr">
              <a:lnSpc>
                <a:spcPct val="150000"/>
              </a:lnSpc>
              <a:spcBef>
                <a:spcPts val="95"/>
              </a:spcBef>
            </a:pPr>
            <a:r>
              <a:rPr lang="ru-RU" sz="2400" b="1" spc="-5" dirty="0">
                <a:solidFill>
                  <a:srgbClr val="EC700A"/>
                </a:solidFill>
                <a:latin typeface="Times New Roman"/>
                <a:cs typeface="Times New Roman"/>
              </a:rPr>
              <a:t>Приемная</a:t>
            </a:r>
            <a:r>
              <a:rPr lang="ru-RU" sz="2400" b="1" spc="-10" dirty="0">
                <a:solidFill>
                  <a:srgbClr val="EC700A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solidFill>
                  <a:srgbClr val="EC700A"/>
                </a:solidFill>
                <a:latin typeface="Times New Roman"/>
                <a:cs typeface="Times New Roman"/>
              </a:rPr>
              <a:t>комиссия</a:t>
            </a:r>
          </a:p>
          <a:p>
            <a:pPr algn="ctr"/>
            <a:r>
              <a:rPr lang="ru-RU" b="1" spc="-5" dirty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ответственный </a:t>
            </a:r>
            <a:r>
              <a:rPr lang="ru-RU" b="1" spc="-5" dirty="0">
                <a:latin typeface="Times New Roman"/>
                <a:cs typeface="Times New Roman"/>
              </a:rPr>
              <a:t>секретарь приемной комиссии </a:t>
            </a:r>
          </a:p>
          <a:p>
            <a:pPr algn="ctr"/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Татаринцева Ирина Александровна</a:t>
            </a:r>
            <a:endParaRPr lang="ru-RU" sz="2400" b="1" spc="-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b="1" spc="-5" dirty="0">
                <a:latin typeface="Times New Roman"/>
                <a:cs typeface="Times New Roman"/>
              </a:rPr>
              <a:t>                </a:t>
            </a:r>
            <a:r>
              <a:rPr lang="en-US" b="1" spc="-5" dirty="0" smtClean="0">
                <a:latin typeface="Times New Roman"/>
                <a:cs typeface="Times New Roman"/>
              </a:rPr>
              <a:t>      </a:t>
            </a:r>
            <a:r>
              <a:rPr lang="ru-RU" b="1" spc="-5" dirty="0" smtClean="0">
                <a:latin typeface="Times New Roman"/>
                <a:cs typeface="Times New Roman"/>
              </a:rPr>
              <a:t>заместитель ответственного секретаря приемной комиссии</a:t>
            </a:r>
          </a:p>
          <a:p>
            <a:pPr lvl="0" algn="ctr"/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Симонов Константин Викторович</a:t>
            </a:r>
            <a:endParaRPr lang="ru-RU" sz="2400" b="1" spc="-5" dirty="0"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pc="-5" dirty="0">
                <a:latin typeface="Times New Roman"/>
                <a:cs typeface="Times New Roman"/>
              </a:rPr>
              <a:t>E-</a:t>
            </a:r>
            <a:r>
              <a:rPr lang="ru-RU" spc="-5" dirty="0" err="1">
                <a:latin typeface="Times New Roman"/>
                <a:cs typeface="Times New Roman"/>
              </a:rPr>
              <a:t>mail</a:t>
            </a:r>
            <a:r>
              <a:rPr lang="ru-RU" b="1" spc="-5" dirty="0" smtClean="0">
                <a:latin typeface="Times New Roman"/>
                <a:cs typeface="Times New Roman"/>
              </a:rPr>
              <a:t>: </a:t>
            </a:r>
            <a:r>
              <a:rPr lang="en-US" b="1" spc="-5" dirty="0">
                <a:latin typeface="Times New Roman"/>
                <a:cs typeface="Times New Roman"/>
              </a:rPr>
              <a:t>okko-vgas@yandex.ru</a:t>
            </a:r>
            <a:endParaRPr lang="ru-RU" dirty="0"/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" y="3715126"/>
            <a:ext cx="2044387" cy="21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51989" y="293183"/>
            <a:ext cx="6499250" cy="101247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Обучение в ВУЗе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22713" y="1699591"/>
            <a:ext cx="6231835" cy="11171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КОЛЛЕДЖ</a:t>
            </a:r>
            <a:endParaRPr lang="ru-RU" sz="3600" b="1" dirty="0">
              <a:solidFill>
                <a:prstClr val="white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991" y="4005470"/>
            <a:ext cx="5019261" cy="8794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3173" y="4005471"/>
            <a:ext cx="5933661" cy="8794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физическая культура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endCxn id="27" idx="0"/>
          </p:cNvCxnSpPr>
          <p:nvPr/>
        </p:nvCxnSpPr>
        <p:spPr>
          <a:xfrm>
            <a:off x="8090452" y="2816720"/>
            <a:ext cx="889552" cy="11887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011557" y="2816720"/>
            <a:ext cx="695739" cy="1188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7412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04091" y="156898"/>
            <a:ext cx="6499250" cy="62350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Обучение в ВУЗе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263680" y="3204531"/>
            <a:ext cx="1778612" cy="432048"/>
          </a:xfrm>
          <a:prstGeom prst="flowChartAlternateProcess">
            <a:avLst/>
          </a:prstGeom>
          <a:solidFill>
            <a:srgbClr val="EC70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ts val="17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0420" y="1877855"/>
            <a:ext cx="1652075" cy="865057"/>
          </a:xfrm>
          <a:prstGeom prst="flowChartAlternateProcess">
            <a:avLst/>
          </a:prstGeom>
          <a:solidFill>
            <a:srgbClr val="EC70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975368" y="1860374"/>
            <a:ext cx="1805554" cy="900018"/>
          </a:xfrm>
          <a:prstGeom prst="flowChartAlternateProcess">
            <a:avLst/>
          </a:prstGeom>
          <a:solidFill>
            <a:srgbClr val="EC700A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-573" y="3636579"/>
            <a:ext cx="2562985" cy="3221421"/>
          </a:xfrm>
          <a:prstGeom prst="flowChartAlternateProces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егкая атлетика, лыжные гонки, пулевая стрельба, баскетбол, волейбол,</a:t>
            </a:r>
          </a:p>
          <a:p>
            <a:pPr defTabSz="914400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футбол, гимнастика, спортивная борьба,</a:t>
            </a:r>
          </a:p>
          <a:p>
            <a:pPr defTabSz="914400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каратэ 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9994593" y="1043549"/>
            <a:ext cx="2197407" cy="1998763"/>
          </a:xfrm>
          <a:prstGeom prst="flowChartAlternateProcess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образование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299702" y="1934296"/>
            <a:ext cx="2353835" cy="1146078"/>
          </a:xfrm>
          <a:prstGeom prst="flowChartAlternateProcess">
            <a:avLst/>
          </a:prstGeom>
          <a:solidFill>
            <a:srgbClr val="EC70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ts val="16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 и спортивно-оздоровительный туризм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89716" y="1739921"/>
            <a:ext cx="3247639" cy="1283197"/>
          </a:xfrm>
          <a:prstGeom prst="flowChartAlternateProcess">
            <a:avLst/>
          </a:prstGeom>
          <a:solidFill>
            <a:srgbClr val="EC70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ts val="1600"/>
              </a:lnSpc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для лиц с отклонениями в состоянии здоровья (адаптивная физическая культура)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551554" y="3080374"/>
            <a:ext cx="3409695" cy="2344989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ts val="1700"/>
              </a:lnSpc>
              <a:spcBef>
                <a:spcPts val="1200"/>
              </a:spcBef>
            </a:pP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изкультурное образование, </a:t>
            </a:r>
          </a:p>
          <a:p>
            <a:pPr algn="ctr" defTabSz="914400">
              <a:lnSpc>
                <a:spcPts val="1700"/>
              </a:lnSpc>
              <a:spcBef>
                <a:spcPts val="120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 технологии,</a:t>
            </a:r>
          </a:p>
          <a:p>
            <a:pPr algn="ctr" defTabSz="914400">
              <a:lnSpc>
                <a:spcPts val="1700"/>
              </a:lnSpc>
              <a:spcBef>
                <a:spcPts val="120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виды аэробики и гимнастики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54737" y="923356"/>
            <a:ext cx="6997958" cy="7277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БАКАЛАВРИАТ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61851" y="2742913"/>
            <a:ext cx="401216" cy="9038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36" idx="1"/>
          </p:cNvCxnSpPr>
          <p:nvPr/>
        </p:nvCxnSpPr>
        <p:spPr>
          <a:xfrm flipH="1">
            <a:off x="917458" y="1443805"/>
            <a:ext cx="1427585" cy="638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78145" y="1352412"/>
            <a:ext cx="0" cy="466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57035" y="1329777"/>
            <a:ext cx="22857" cy="563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2968522" y="2748126"/>
            <a:ext cx="270588" cy="339511"/>
          </a:xfrm>
          <a:prstGeom prst="downArrow">
            <a:avLst/>
          </a:prstGeom>
          <a:solidFill>
            <a:srgbClr val="EC70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04091" y="5702943"/>
            <a:ext cx="4295941" cy="105566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даптивное физическое воспитание,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реабилитация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961249" y="3023117"/>
            <a:ext cx="315733" cy="2591049"/>
          </a:xfrm>
          <a:prstGeom prst="downArrow">
            <a:avLst/>
          </a:prstGeom>
          <a:solidFill>
            <a:srgbClr val="EC70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0801" y="3489648"/>
            <a:ext cx="2710054" cy="10076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портивно-оздоровительный туризм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436498" y="3023118"/>
            <a:ext cx="307910" cy="466531"/>
          </a:xfrm>
          <a:prstGeom prst="downArrow">
            <a:avLst/>
          </a:prstGeom>
          <a:solidFill>
            <a:srgbClr val="EC70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7798679" y="1467358"/>
            <a:ext cx="33356" cy="563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067835" y="1255627"/>
            <a:ext cx="896793" cy="307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9448847" y="1584645"/>
            <a:ext cx="685195" cy="1619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299703" y="4686255"/>
            <a:ext cx="2694890" cy="156092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енеджмент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спортивной индустрии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9451910" y="3636579"/>
            <a:ext cx="373225" cy="1049676"/>
          </a:xfrm>
          <a:prstGeom prst="downArrow">
            <a:avLst/>
          </a:prstGeom>
          <a:solidFill>
            <a:srgbClr val="EC70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274960" y="4200779"/>
            <a:ext cx="1804005" cy="245843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сихология и педагогика дошкольного 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1383347" y="3023118"/>
            <a:ext cx="354563" cy="1177661"/>
          </a:xfrm>
          <a:prstGeom prst="downArrow">
            <a:avLst/>
          </a:prstGeom>
          <a:solidFill>
            <a:srgbClr val="EC70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349487" y="3409122"/>
            <a:ext cx="59635" cy="8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49487" y="3995530"/>
            <a:ext cx="5963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878145" y="4820478"/>
            <a:ext cx="90377" cy="69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49087" y="4041249"/>
            <a:ext cx="5963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49087" y="43533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9087" y="468625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49087" y="496956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49087" y="524786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49087" y="561416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9087" y="58740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49087" y="6172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49087" y="648031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409122" y="6390861"/>
            <a:ext cx="109330" cy="89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78145" y="605690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069636" y="3646763"/>
            <a:ext cx="45719" cy="110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832035" y="5178287"/>
            <a:ext cx="753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10335648" y="50152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640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1624" y="183853"/>
            <a:ext cx="6499250" cy="62350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Обучение в ВУЗе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69716" y="2313950"/>
            <a:ext cx="2341908" cy="900018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335078" y="2125146"/>
            <a:ext cx="4711148" cy="1088822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ts val="1600"/>
              </a:lnSpc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для лиц с отклонениями в состоянии здоровья (адаптивная физическая культура)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345043" y="1079911"/>
            <a:ext cx="6997958" cy="727788"/>
          </a:xfrm>
          <a:prstGeom prst="rect">
            <a:avLst/>
          </a:prstGeom>
          <a:solidFill>
            <a:srgbClr val="EC700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МАГИСТРАТУРА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284039" y="1807699"/>
            <a:ext cx="1427585" cy="638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6" idx="3"/>
          </p:cNvCxnSpPr>
          <p:nvPr/>
        </p:nvCxnSpPr>
        <p:spPr>
          <a:xfrm>
            <a:off x="9343001" y="1443805"/>
            <a:ext cx="1301808" cy="6813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466522" y="1784475"/>
            <a:ext cx="79513" cy="340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345043" y="3328800"/>
            <a:ext cx="6997958" cy="727788"/>
          </a:xfrm>
          <a:prstGeom prst="rect">
            <a:avLst/>
          </a:prstGeom>
          <a:solidFill>
            <a:srgbClr val="EC700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АСПИРАНТУРА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94733" y="5626994"/>
            <a:ext cx="5292276" cy="1052102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5.8.4 Физическая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профессиональная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528391" y="2314057"/>
            <a:ext cx="3409122" cy="900018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3680790" y="4487782"/>
            <a:ext cx="4227443" cy="900018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5.8.5 Теория и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спорта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718852" y="5532910"/>
            <a:ext cx="5327374" cy="1146186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5.8.6 Оздоровительная и адаптивная физическая культура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7908234" y="4051333"/>
            <a:ext cx="1126436" cy="133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037522" y="4051333"/>
            <a:ext cx="821635" cy="1575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5" idx="0"/>
          </p:cNvCxnSpPr>
          <p:nvPr/>
        </p:nvCxnSpPr>
        <p:spPr>
          <a:xfrm>
            <a:off x="5385352" y="4051333"/>
            <a:ext cx="409160" cy="436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849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411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825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6182" y="332656"/>
            <a:ext cx="9196131" cy="6264696"/>
          </a:xfrm>
        </p:spPr>
        <p:txBody>
          <a:bodyPr rtlCol="0">
            <a:normAutofit fontScale="25000" lnSpcReduction="20000"/>
          </a:bodyPr>
          <a:lstStyle/>
          <a:p>
            <a:pPr algn="ctr">
              <a:buNone/>
              <a:defRPr/>
            </a:pPr>
            <a:r>
              <a:rPr lang="ru-RU" sz="14400" b="1" i="1" u="sng" dirty="0">
                <a:solidFill>
                  <a:srgbClr val="EC700A"/>
                </a:solidFill>
                <a:latin typeface="Times New Roman" pitchFamily="18" charset="0"/>
                <a:cs typeface="Times New Roman" pitchFamily="18" charset="0"/>
              </a:rPr>
              <a:t>Прием документов в </a:t>
            </a:r>
            <a:r>
              <a:rPr lang="ru-RU" sz="14400" b="1" i="1" u="sng" dirty="0" smtClean="0">
                <a:solidFill>
                  <a:srgbClr val="EC700A"/>
                </a:solidFill>
                <a:latin typeface="Times New Roman" pitchFamily="18" charset="0"/>
                <a:cs typeface="Times New Roman" pitchFamily="18" charset="0"/>
              </a:rPr>
              <a:t>академию </a:t>
            </a:r>
            <a:r>
              <a:rPr lang="ru-RU" sz="14400" b="1" i="1" u="sng" dirty="0">
                <a:solidFill>
                  <a:srgbClr val="EC700A"/>
                </a:solidFill>
                <a:latin typeface="Times New Roman" pitchFamily="18" charset="0"/>
                <a:cs typeface="Times New Roman" pitchFamily="18" charset="0"/>
              </a:rPr>
              <a:t>будет осуществляться следующими способами:</a:t>
            </a:r>
          </a:p>
          <a:p>
            <a:pPr algn="ctr">
              <a:buNone/>
              <a:defRPr/>
            </a:pP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1)лично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поступающим;</a:t>
            </a:r>
            <a:endParaRPr lang="ru-RU" sz="11200" b="1" dirty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2) через операторов почтовой связи общего пользования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1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3) посредством </a:t>
            </a:r>
            <a:r>
              <a:rPr lang="ru-RU" sz="11200" b="1" dirty="0" err="1" smtClean="0">
                <a:latin typeface="Times New Roman" pitchFamily="18" charset="0"/>
                <a:cs typeface="Times New Roman" pitchFamily="18" charset="0"/>
              </a:rPr>
              <a:t>Суперсервис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«Поступление </a:t>
            </a: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в вуз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онлайн», </a:t>
            </a: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который находится на едином портале государственных услуг Российской Федерации</a:t>
            </a:r>
          </a:p>
          <a:p>
            <a:pPr algn="ctr">
              <a:lnSpc>
                <a:spcPct val="134000"/>
              </a:lnSpc>
              <a:buNone/>
              <a:defRPr/>
            </a:pPr>
            <a:r>
              <a:rPr lang="en-US" sz="11200" u="sng" dirty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11200" u="sng" dirty="0">
                <a:latin typeface="Times New Roman" pitchFamily="18" charset="0"/>
                <a:cs typeface="Times New Roman" pitchFamily="18" charset="0"/>
                <a:hlinkClick r:id="rId2"/>
              </a:rPr>
              <a:t>:</a:t>
            </a:r>
            <a:r>
              <a:rPr lang="en-US" sz="11200" u="sng" dirty="0">
                <a:latin typeface="Times New Roman" pitchFamily="18" charset="0"/>
                <a:cs typeface="Times New Roman" pitchFamily="18" charset="0"/>
                <a:hlinkClick r:id="rId2"/>
              </a:rPr>
              <a:t>//www.gosuslugi.ru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4000"/>
              </a:lnSpc>
              <a:buNone/>
              <a:defRPr/>
            </a:pPr>
            <a:r>
              <a:rPr lang="ru-RU" dirty="0"/>
              <a:t> 	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9" y="332656"/>
            <a:ext cx="1408283" cy="12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758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266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</TotalTime>
  <Words>986</Words>
  <Application>Microsoft Office PowerPoint</Application>
  <PresentationFormat>Широкоэкранный</PresentationFormat>
  <Paragraphs>182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Office Theme</vt:lpstr>
      <vt:lpstr>Тема Office</vt:lpstr>
      <vt:lpstr>Презентация PowerPoint</vt:lpstr>
      <vt:lpstr>УРОВНИ ОБРАЗОВАНИЯ ФГБОУ ВО «ВГАС»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поступления лиц, поступающих по квотам:</vt:lpstr>
      <vt:lpstr>Презентация PowerPoint</vt:lpstr>
      <vt:lpstr>Условия поступления лиц, поступающих по квотам:</vt:lpstr>
      <vt:lpstr>Условия поступления лиц, поступающих по квотам:</vt:lpstr>
      <vt:lpstr>Условия поступления лиц по программам бакалавриата на основные места в рамках контрольных цифр :</vt:lpstr>
      <vt:lpstr>Обучение по договорам об оказании платных образовательных услуг</vt:lpstr>
      <vt:lpstr>Кем могу стать?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79081</cp:lastModifiedBy>
  <cp:revision>85</cp:revision>
  <dcterms:created xsi:type="dcterms:W3CDTF">2022-12-01T06:57:35Z</dcterms:created>
  <dcterms:modified xsi:type="dcterms:W3CDTF">2024-12-21T15:31:39Z</dcterms:modified>
</cp:coreProperties>
</file>